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90" r:id="rId2"/>
    <p:sldId id="413" r:id="rId3"/>
    <p:sldId id="477" r:id="rId4"/>
    <p:sldId id="419" r:id="rId5"/>
    <p:sldId id="414" r:id="rId6"/>
    <p:sldId id="418" r:id="rId7"/>
    <p:sldId id="479" r:id="rId8"/>
    <p:sldId id="480" r:id="rId9"/>
    <p:sldId id="415" r:id="rId10"/>
    <p:sldId id="476" r:id="rId11"/>
    <p:sldId id="402" r:id="rId12"/>
    <p:sldId id="401" r:id="rId13"/>
    <p:sldId id="376" r:id="rId14"/>
    <p:sldId id="359" r:id="rId15"/>
    <p:sldId id="361" r:id="rId16"/>
    <p:sldId id="473" r:id="rId17"/>
    <p:sldId id="303" r:id="rId18"/>
    <p:sldId id="427" r:id="rId19"/>
    <p:sldId id="429" r:id="rId20"/>
    <p:sldId id="369" r:id="rId21"/>
    <p:sldId id="486" r:id="rId22"/>
    <p:sldId id="481" r:id="rId23"/>
    <p:sldId id="484" r:id="rId24"/>
    <p:sldId id="483" r:id="rId25"/>
    <p:sldId id="485" r:id="rId26"/>
    <p:sldId id="443" r:id="rId27"/>
    <p:sldId id="482" r:id="rId28"/>
    <p:sldId id="488" r:id="rId29"/>
    <p:sldId id="471" r:id="rId30"/>
    <p:sldId id="487" r:id="rId31"/>
    <p:sldId id="495" r:id="rId32"/>
    <p:sldId id="490" r:id="rId33"/>
    <p:sldId id="492" r:id="rId34"/>
    <p:sldId id="491" r:id="rId35"/>
    <p:sldId id="493" r:id="rId36"/>
    <p:sldId id="475" r:id="rId37"/>
    <p:sldId id="455" r:id="rId38"/>
    <p:sldId id="461" r:id="rId39"/>
    <p:sldId id="458" r:id="rId40"/>
    <p:sldId id="456" r:id="rId41"/>
    <p:sldId id="451" r:id="rId42"/>
    <p:sldId id="457" r:id="rId43"/>
    <p:sldId id="453" r:id="rId44"/>
    <p:sldId id="460" r:id="rId45"/>
    <p:sldId id="462" r:id="rId46"/>
    <p:sldId id="390" r:id="rId47"/>
    <p:sldId id="408" r:id="rId48"/>
    <p:sldId id="393" r:id="rId49"/>
    <p:sldId id="439" r:id="rId50"/>
    <p:sldId id="351" r:id="rId51"/>
    <p:sldId id="373" r:id="rId52"/>
    <p:sldId id="375" r:id="rId53"/>
    <p:sldId id="343" r:id="rId54"/>
    <p:sldId id="273" r:id="rId55"/>
    <p:sldId id="466" r:id="rId56"/>
    <p:sldId id="474" r:id="rId57"/>
    <p:sldId id="467" r:id="rId58"/>
    <p:sldId id="468" r:id="rId59"/>
    <p:sldId id="469" r:id="rId60"/>
    <p:sldId id="470" r:id="rId61"/>
    <p:sldId id="441" r:id="rId62"/>
    <p:sldId id="440" r:id="rId63"/>
    <p:sldId id="433" r:id="rId64"/>
    <p:sldId id="405" r:id="rId65"/>
    <p:sldId id="412" r:id="rId66"/>
    <p:sldId id="403" r:id="rId67"/>
    <p:sldId id="404" r:id="rId68"/>
    <p:sldId id="398" r:id="rId69"/>
    <p:sldId id="396" r:id="rId70"/>
    <p:sldId id="394" r:id="rId71"/>
    <p:sldId id="434" r:id="rId72"/>
    <p:sldId id="438" r:id="rId73"/>
    <p:sldId id="436" r:id="rId74"/>
    <p:sldId id="395" r:id="rId75"/>
    <p:sldId id="320" r:id="rId76"/>
    <p:sldId id="386" r:id="rId77"/>
    <p:sldId id="387" r:id="rId78"/>
    <p:sldId id="388" r:id="rId79"/>
    <p:sldId id="385" r:id="rId80"/>
    <p:sldId id="380" r:id="rId81"/>
    <p:sldId id="367" r:id="rId82"/>
    <p:sldId id="406" r:id="rId83"/>
    <p:sldId id="407" r:id="rId84"/>
    <p:sldId id="358" r:id="rId85"/>
    <p:sldId id="321" r:id="rId86"/>
    <p:sldId id="421" r:id="rId87"/>
    <p:sldId id="322" r:id="rId88"/>
    <p:sldId id="323" r:id="rId89"/>
    <p:sldId id="309" r:id="rId90"/>
    <p:sldId id="324" r:id="rId91"/>
    <p:sldId id="353" r:id="rId92"/>
    <p:sldId id="420" r:id="rId93"/>
    <p:sldId id="430" r:id="rId94"/>
    <p:sldId id="431" r:id="rId95"/>
    <p:sldId id="432" r:id="rId96"/>
    <p:sldId id="370" r:id="rId97"/>
    <p:sldId id="368" r:id="rId98"/>
    <p:sldId id="354"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77"/>
            <p14:sldId id="419"/>
            <p14:sldId id="414"/>
            <p14:sldId id="418"/>
            <p14:sldId id="479"/>
            <p14:sldId id="480"/>
            <p14:sldId id="415"/>
            <p14:sldId id="476"/>
            <p14:sldId id="402"/>
            <p14:sldId id="401"/>
            <p14:sldId id="376"/>
            <p14:sldId id="359"/>
            <p14:sldId id="361"/>
            <p14:sldId id="473"/>
            <p14:sldId id="303"/>
            <p14:sldId id="427"/>
            <p14:sldId id="429"/>
            <p14:sldId id="369"/>
            <p14:sldId id="486"/>
            <p14:sldId id="481"/>
            <p14:sldId id="484"/>
            <p14:sldId id="483"/>
            <p14:sldId id="485"/>
            <p14:sldId id="443"/>
            <p14:sldId id="482"/>
            <p14:sldId id="488"/>
            <p14:sldId id="471"/>
            <p14:sldId id="487"/>
            <p14:sldId id="495"/>
            <p14:sldId id="490"/>
            <p14:sldId id="492"/>
            <p14:sldId id="491"/>
            <p14:sldId id="493"/>
            <p14:sldId id="475"/>
            <p14:sldId id="455"/>
            <p14:sldId id="461"/>
            <p14:sldId id="458"/>
            <p14:sldId id="456"/>
            <p14:sldId id="451"/>
            <p14:sldId id="457"/>
            <p14:sldId id="453"/>
            <p14:sldId id="460"/>
            <p14:sldId id="462"/>
            <p14:sldId id="390"/>
            <p14:sldId id="408"/>
            <p14:sldId id="393"/>
            <p14:sldId id="439"/>
            <p14:sldId id="351"/>
            <p14:sldId id="373"/>
            <p14:sldId id="375"/>
            <p14:sldId id="343"/>
            <p14:sldId id="273"/>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F7CA3-2E9E-40E0-BA1C-9EEFEAC636F0}" v="9" dt="2018-08-03T13:49:29.113"/>
    <p1510:client id="{2EE5DFBB-FC32-F2E8-6AF2-0C23FFFB3028}" v="11" dt="2018-08-09T20:46:41.248"/>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39"/>
    <p:restoredTop sz="91758"/>
  </p:normalViewPr>
  <p:slideViewPr>
    <p:cSldViewPr snapToGrid="0">
      <p:cViewPr>
        <p:scale>
          <a:sx n="100" d="100"/>
          <a:sy n="100" d="100"/>
        </p:scale>
        <p:origin x="408" y="41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05"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2.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3.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4" Type="http://schemas.openxmlformats.org/officeDocument/2006/relationships/chartUserShapes" Target="../drawings/drawing4.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4" Type="http://schemas.openxmlformats.org/officeDocument/2006/relationships/chartUserShapes" Target="../drawings/drawing5.xml"/><Relationship Id="rId1" Type="http://schemas.microsoft.com/office/2011/relationships/chartStyle" Target="style9.xml"/><Relationship Id="rId2"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925379440"/>
        <c:axId val="925387744"/>
      </c:lineChart>
      <c:catAx>
        <c:axId val="9253794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25387744"/>
        <c:crosses val="autoZero"/>
        <c:auto val="1"/>
        <c:lblAlgn val="ctr"/>
        <c:lblOffset val="100"/>
        <c:noMultiLvlLbl val="0"/>
      </c:catAx>
      <c:valAx>
        <c:axId val="92538774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25379440"/>
        <c:crosses val="autoZero"/>
        <c:crossBetween val="midCat"/>
      </c:valAx>
      <c:spPr>
        <a:noFill/>
        <a:ln w="50800">
          <a:solidFill>
            <a:schemeClr val="tx1"/>
          </a:solidFill>
        </a:ln>
        <a:effectLst/>
      </c:spPr>
    </c:plotArea>
    <c:legend>
      <c:legendPos val="t"/>
      <c:layout>
        <c:manualLayout>
          <c:xMode val="edge"/>
          <c:yMode val="edge"/>
          <c:x val="0.286242725094146"/>
          <c:y val="0.0282530005527009"/>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918326352"/>
        <c:axId val="918334800"/>
      </c:lineChart>
      <c:catAx>
        <c:axId val="9183263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18334800"/>
        <c:crosses val="autoZero"/>
        <c:auto val="1"/>
        <c:lblAlgn val="ctr"/>
        <c:lblOffset val="100"/>
        <c:noMultiLvlLbl val="0"/>
      </c:catAx>
      <c:valAx>
        <c:axId val="91833480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18326352"/>
        <c:crosses val="autoZero"/>
        <c:crossBetween val="midCat"/>
      </c:valAx>
      <c:spPr>
        <a:noFill/>
        <a:ln w="50800">
          <a:solidFill>
            <a:schemeClr val="tx1"/>
          </a:solidFill>
        </a:ln>
        <a:effectLst/>
      </c:spPr>
    </c:plotArea>
    <c:legend>
      <c:legendPos val="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927898640"/>
        <c:axId val="927906256"/>
      </c:lineChart>
      <c:catAx>
        <c:axId val="92789864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27906256"/>
        <c:crosses val="autoZero"/>
        <c:auto val="1"/>
        <c:lblAlgn val="ctr"/>
        <c:lblOffset val="100"/>
        <c:noMultiLvlLbl val="0"/>
      </c:catAx>
      <c:valAx>
        <c:axId val="927906256"/>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2789864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929005312"/>
        <c:axId val="929013760"/>
      </c:lineChart>
      <c:catAx>
        <c:axId val="9290053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29013760"/>
        <c:crosses val="autoZero"/>
        <c:auto val="1"/>
        <c:lblAlgn val="ctr"/>
        <c:lblOffset val="100"/>
        <c:noMultiLvlLbl val="0"/>
      </c:catAx>
      <c:valAx>
        <c:axId val="929013760"/>
        <c:scaling>
          <c:orientation val="minMax"/>
          <c:max val="70.0"/>
        </c:scaling>
        <c:delete val="1"/>
        <c:axPos val="l"/>
        <c:numFmt formatCode="General" sourceLinked="0"/>
        <c:majorTickMark val="out"/>
        <c:minorTickMark val="none"/>
        <c:tickLblPos val="nextTo"/>
        <c:crossAx val="9290053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947916288"/>
        <c:axId val="947924720"/>
      </c:lineChart>
      <c:catAx>
        <c:axId val="94791628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7924720"/>
        <c:crosses val="autoZero"/>
        <c:auto val="1"/>
        <c:lblAlgn val="ctr"/>
        <c:lblOffset val="100"/>
        <c:noMultiLvlLbl val="0"/>
      </c:catAx>
      <c:valAx>
        <c:axId val="94792472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47916288"/>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927958448"/>
        <c:axId val="947952128"/>
      </c:lineChart>
      <c:catAx>
        <c:axId val="92795844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7952128"/>
        <c:crosses val="autoZero"/>
        <c:auto val="1"/>
        <c:lblAlgn val="ctr"/>
        <c:lblOffset val="100"/>
        <c:noMultiLvlLbl val="0"/>
      </c:catAx>
      <c:valAx>
        <c:axId val="947952128"/>
        <c:scaling>
          <c:orientation val="minMax"/>
          <c:max val="70.0"/>
        </c:scaling>
        <c:delete val="1"/>
        <c:axPos val="l"/>
        <c:numFmt formatCode="General" sourceLinked="0"/>
        <c:majorTickMark val="out"/>
        <c:minorTickMark val="none"/>
        <c:tickLblPos val="nextTo"/>
        <c:crossAx val="9279584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956346480"/>
        <c:axId val="956354928"/>
      </c:lineChart>
      <c:catAx>
        <c:axId val="95634648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56354928"/>
        <c:crosses val="autoZero"/>
        <c:auto val="1"/>
        <c:lblAlgn val="ctr"/>
        <c:lblOffset val="100"/>
        <c:noMultiLvlLbl val="0"/>
      </c:catAx>
      <c:valAx>
        <c:axId val="9563549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5634648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956492976"/>
        <c:axId val="956501408"/>
      </c:lineChart>
      <c:catAx>
        <c:axId val="95649297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56501408"/>
        <c:crosses val="autoZero"/>
        <c:auto val="1"/>
        <c:lblAlgn val="ctr"/>
        <c:lblOffset val="100"/>
        <c:noMultiLvlLbl val="0"/>
      </c:catAx>
      <c:valAx>
        <c:axId val="95650140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5649297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919678144"/>
        <c:axId val="956324720"/>
      </c:lineChart>
      <c:catAx>
        <c:axId val="919678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56324720"/>
        <c:crosses val="autoZero"/>
        <c:auto val="1"/>
        <c:lblAlgn val="ctr"/>
        <c:lblOffset val="100"/>
        <c:noMultiLvlLbl val="0"/>
      </c:catAx>
      <c:valAx>
        <c:axId val="95632472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19678144"/>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9.emf"/><Relationship Id="rId3" Type="http://schemas.openxmlformats.org/officeDocument/2006/relationships/image" Target="../media/image70.emf"/></Relationships>
</file>

<file path=ppt/diagrams/_rels/drawing6.x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70.emf"/><Relationship Id="rId3" Type="http://schemas.openxmlformats.org/officeDocument/2006/relationships/image" Target="../media/image69.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47ACEDFB-49ED-354A-ACAB-773408ADB4F8}" type="presOf" srcId="{7D8970B8-F909-9C48-89F2-DBB6F87F68D9}" destId="{8459AE78-F38E-9042-8458-F10F8CBBABE1}" srcOrd="0" destOrd="0" presId="urn:microsoft.com/office/officeart/2005/8/layout/cycle3"/>
    <dgm:cxn modelId="{0A29F4D8-38C0-6148-ABD4-47CD2B21E867}" type="presOf" srcId="{A51A1182-8056-FA44-B819-05326E250AC0}" destId="{6E9FD6EF-4B46-4648-A2A4-A1C9885D1903}" srcOrd="0" destOrd="0" presId="urn:microsoft.com/office/officeart/2005/8/layout/cycle3"/>
    <dgm:cxn modelId="{AE5280E6-E9B5-7643-B6B3-A7E8773D4DF0}"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EBD0A578-E403-7F41-BDA7-21105C0392A5}" type="presOf" srcId="{BF131ED2-5762-8241-9D60-60C060DE2ACE}" destId="{B015403A-2826-7B41-BB08-3C5C2C3EEF7E}" srcOrd="0" destOrd="0" presId="urn:microsoft.com/office/officeart/2005/8/layout/cycle3"/>
    <dgm:cxn modelId="{4979FD27-D8F7-D14D-B277-5C9585803536}" type="presOf" srcId="{7E53D0A4-52CF-AC46-B6EC-C871B8CDAF6F}" destId="{B90B26C3-8AEF-F44D-8BF1-01588DF950A8}" srcOrd="0" destOrd="0" presId="urn:microsoft.com/office/officeart/2005/8/layout/cycle3"/>
    <dgm:cxn modelId="{6EFFB4AF-C7D4-A740-948F-D1CD3624E7FD}" type="presOf" srcId="{FE3AAA91-2B7B-984C-90BB-D78B8AF917CA}" destId="{7B4BF964-C111-7F42-8561-266D28C66D1C}" srcOrd="0" destOrd="0" presId="urn:microsoft.com/office/officeart/2005/8/layout/cycle3"/>
    <dgm:cxn modelId="{668F0414-191C-9446-B81B-167ABCF510D9}" type="presParOf" srcId="{B90B26C3-8AEF-F44D-8BF1-01588DF950A8}" destId="{CA225C7C-2680-4042-A11E-617B43548FC8}" srcOrd="0" destOrd="0" presId="urn:microsoft.com/office/officeart/2005/8/layout/cycle3"/>
    <dgm:cxn modelId="{ABA74B15-DFE1-2240-AC26-C85B4C98B830}" type="presParOf" srcId="{CA225C7C-2680-4042-A11E-617B43548FC8}" destId="{7B4BF964-C111-7F42-8561-266D28C66D1C}" srcOrd="0" destOrd="0" presId="urn:microsoft.com/office/officeart/2005/8/layout/cycle3"/>
    <dgm:cxn modelId="{F3DF8BD5-9365-6E4C-8679-98BB799C0097}" type="presParOf" srcId="{CA225C7C-2680-4042-A11E-617B43548FC8}" destId="{6E9FD6EF-4B46-4648-A2A4-A1C9885D1903}" srcOrd="1" destOrd="0" presId="urn:microsoft.com/office/officeart/2005/8/layout/cycle3"/>
    <dgm:cxn modelId="{D3581C9F-EDC3-0347-BC14-C152AE045387}" type="presParOf" srcId="{CA225C7C-2680-4042-A11E-617B43548FC8}" destId="{8459AE78-F38E-9042-8458-F10F8CBBABE1}" srcOrd="2" destOrd="0" presId="urn:microsoft.com/office/officeart/2005/8/layout/cycle3"/>
    <dgm:cxn modelId="{6129D25D-34C1-4445-90A3-E3B08F995DF6}" type="presParOf" srcId="{CA225C7C-2680-4042-A11E-617B43548FC8}" destId="{B015403A-2826-7B41-BB08-3C5C2C3EEF7E}" srcOrd="3" destOrd="0" presId="urn:microsoft.com/office/officeart/2005/8/layout/cycle3"/>
    <dgm:cxn modelId="{96973210-EC67-DE47-8C89-F963D8D8E768}"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7AF03A5-0A07-6A48-8B69-FC470CC9B772}" type="presOf" srcId="{7D8970B8-F909-9C48-89F2-DBB6F87F68D9}" destId="{8459AE78-F38E-9042-8458-F10F8CBBABE1}"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A966381E-F8BA-1047-8950-84B0492CCE13}"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75CDB38-B0BB-1D40-8D4E-A5B5360EC8F2}" type="presOf" srcId="{FE3AAA91-2B7B-984C-90BB-D78B8AF917CA}" destId="{7B4BF964-C111-7F42-8561-266D28C66D1C}" srcOrd="0" destOrd="0" presId="urn:microsoft.com/office/officeart/2005/8/layout/cycle3"/>
    <dgm:cxn modelId="{4C6C52E8-281B-E041-949B-B813896CF6B9}" type="presOf" srcId="{BF131ED2-5762-8241-9D60-60C060DE2ACE}" destId="{B015403A-2826-7B41-BB08-3C5C2C3EEF7E}" srcOrd="0" destOrd="0" presId="urn:microsoft.com/office/officeart/2005/8/layout/cycle3"/>
    <dgm:cxn modelId="{440D6521-2BBB-CE49-8FCF-226EFCFA6FD3}" type="presOf" srcId="{A51A1182-8056-FA44-B819-05326E250AC0}" destId="{6E9FD6EF-4B46-4648-A2A4-A1C9885D1903}"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0B8FAE50-F03E-FF4E-9911-3074A183363F}" type="presParOf" srcId="{B90B26C3-8AEF-F44D-8BF1-01588DF950A8}" destId="{CA225C7C-2680-4042-A11E-617B43548FC8}" srcOrd="0" destOrd="0" presId="urn:microsoft.com/office/officeart/2005/8/layout/cycle3"/>
    <dgm:cxn modelId="{DE3B1F75-CADE-A34F-A4A6-3463F1C093C5}" type="presParOf" srcId="{CA225C7C-2680-4042-A11E-617B43548FC8}" destId="{7B4BF964-C111-7F42-8561-266D28C66D1C}" srcOrd="0" destOrd="0" presId="urn:microsoft.com/office/officeart/2005/8/layout/cycle3"/>
    <dgm:cxn modelId="{CCCD0059-AA7A-D048-BB65-1D71C09A99F7}" type="presParOf" srcId="{CA225C7C-2680-4042-A11E-617B43548FC8}" destId="{6E9FD6EF-4B46-4648-A2A4-A1C9885D1903}" srcOrd="1" destOrd="0" presId="urn:microsoft.com/office/officeart/2005/8/layout/cycle3"/>
    <dgm:cxn modelId="{7D6FA67E-8478-674D-B342-5F64D8833B8F}" type="presParOf" srcId="{CA225C7C-2680-4042-A11E-617B43548FC8}" destId="{8459AE78-F38E-9042-8458-F10F8CBBABE1}" srcOrd="2" destOrd="0" presId="urn:microsoft.com/office/officeart/2005/8/layout/cycle3"/>
    <dgm:cxn modelId="{41398103-E602-D74F-884D-0FF0A1D8D73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F369A507-E3AF-7B49-B861-06907FD1A2B1}" type="presOf" srcId="{14D4E985-E970-DE49-A835-23B5BCBB9D09}" destId="{7CB79483-FECB-7B42-B9AA-D9954A46F72B}"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5A47F16F-918F-7041-870A-C8D8383EE40A}" srcId="{DAEBC401-884C-6842-9ABD-72506B29C70B}" destId="{716DA12F-0F8E-384F-B074-44E3BDE48826}" srcOrd="2" destOrd="0" parTransId="{936F141F-38EB-2240-8D52-DAE11150F995}" sibTransId="{453E55C4-43DF-6446-B789-FB1B146BE474}"/>
    <dgm:cxn modelId="{E6C41E8B-DF4C-1B43-B805-ADD285D3E1DB}" srcId="{DAEBC401-884C-6842-9ABD-72506B29C70B}" destId="{7BB716DC-068B-C24E-B8D4-E9B4453A5466}" srcOrd="0" destOrd="0" parTransId="{F1BB0079-4A56-FD40-85A4-64DF39ED90BF}" sibTransId="{E3199A6C-E4B7-AA42-8A38-164FCF16ED2A}"/>
    <dgm:cxn modelId="{D5B3B245-4D5B-FE47-B236-472785B97F1A}" type="presOf" srcId="{32ADB176-565B-4846-83CB-84F544BAA024}" destId="{D9EB1B0F-8C96-9343-9CD4-1F7F298BA8C8}" srcOrd="0" destOrd="0" presId="urn:microsoft.com/office/officeart/2008/layout/CircularPictureCallout"/>
    <dgm:cxn modelId="{39A94D23-65BB-D34E-BCCD-A7E943A10C05}" type="presOf" srcId="{869A7BDD-9E78-0546-B04B-0B5FABD4335F}" destId="{7CB79483-FECB-7B42-B9AA-D9954A46F72B}" srcOrd="0" destOrd="1" presId="urn:microsoft.com/office/officeart/2008/layout/CircularPictureCallout"/>
    <dgm:cxn modelId="{B50EB156-DADF-FD44-81F2-90EEC10D2E84}" type="presOf" srcId="{8F3E48A8-6CBB-4E48-A4B9-F5A68067B865}" destId="{54C8B1A1-E8F0-8A4D-8E7C-451CAD617815}"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576E83FC-11FE-B848-BF7D-F10DCA07859A}" type="presOf" srcId="{40CCA8FA-C21E-7F4C-A918-DB0EE3E5A9F5}" destId="{908A4B56-FDFF-DD47-ADAD-BB5C817668AB}" srcOrd="0" destOrd="2"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B91F51B3-06B0-DB42-B2B5-54135CB8F3FA}" type="presOf" srcId="{9F71258F-FC60-6140-A1D5-8B0435F02E85}" destId="{F9EF6568-7566-8B4E-BC71-5892D97D18DC}"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94FF69F0-95A4-DA4D-9D12-2397C905C743}" type="presOf" srcId="{C8DAC0B1-F528-5D49-BFB2-5D0ABA3A0024}" destId="{646FA060-238E-2844-8C3C-9B082EFC5865}" srcOrd="0" destOrd="1" presId="urn:microsoft.com/office/officeart/2008/layout/CircularPictureCallout"/>
    <dgm:cxn modelId="{A76C898F-62F1-4F4E-9FCB-0E3B23886405}" type="presOf" srcId="{5BD1171D-314B-CA42-B35F-2F0116DD6713}" destId="{286E283C-527A-344B-B6C3-7392F428269C}" srcOrd="0" destOrd="0"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a:cs typeface="Calibri"/>
            </a:rPr>
            <a:t>Wandering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9/28/18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9.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71.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90</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5</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9</a:t>
            </a:fld>
            <a:endParaRPr lang="en-US"/>
          </a:p>
        </p:txBody>
      </p:sp>
    </p:spTree>
    <p:extLst>
      <p:ext uri="{BB962C8B-B14F-4D97-AF65-F5344CB8AC3E}">
        <p14:creationId xmlns:p14="http://schemas.microsoft.com/office/powerpoint/2010/main" val="19194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17</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51</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52</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71</a:t>
            </a:fld>
            <a:endParaRPr lang="en-US"/>
          </a:p>
        </p:txBody>
      </p:sp>
    </p:spTree>
    <p:extLst>
      <p:ext uri="{BB962C8B-B14F-4D97-AF65-F5344CB8AC3E}">
        <p14:creationId xmlns:p14="http://schemas.microsoft.com/office/powerpoint/2010/main" val="1097599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9/28/18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9/28/18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9/28/18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9/28/18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microsoft.com/office/2007/relationships/hdphoto" Target="../media/hdphoto2.wdp"/><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9.jpe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 Id="rId3" Type="http://schemas.openxmlformats.org/officeDocument/2006/relationships/image" Target="../media/image4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 Id="rId3" Type="http://schemas.openxmlformats.org/officeDocument/2006/relationships/image" Target="../media/image4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71.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chart" Target="../charts/char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1.emf"/><Relationship Id="rId6" Type="http://schemas.openxmlformats.org/officeDocument/2006/relationships/image" Target="../media/image10.png"/><Relationship Id="rId7"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2.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1" Type="http://schemas.openxmlformats.org/officeDocument/2006/relationships/diagramColors" Target="../diagrams/colors10.xml"/><Relationship Id="rId12"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diagramData" Target="../diagrams/data10.xml"/><Relationship Id="rId9" Type="http://schemas.openxmlformats.org/officeDocument/2006/relationships/diagramLayout" Target="../diagrams/layout10.xml"/><Relationship Id="rId10" Type="http://schemas.openxmlformats.org/officeDocument/2006/relationships/diagramQuickStyle" Target="../diagrams/quickStyle10.xml"/></Relationships>
</file>

<file path=ppt/slides/_rels/slide77.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85.tiff"/><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diagramData" Target="../diagrams/data13.xml"/><Relationship Id="rId5" Type="http://schemas.openxmlformats.org/officeDocument/2006/relationships/diagramLayout" Target="../diagrams/layout13.xml"/><Relationship Id="rId6" Type="http://schemas.openxmlformats.org/officeDocument/2006/relationships/diagramQuickStyle" Target="../diagrams/quickStyle13.xml"/><Relationship Id="rId7" Type="http://schemas.openxmlformats.org/officeDocument/2006/relationships/diagramColors" Target="../diagrams/colors13.xml"/><Relationship Id="rId8"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1" Type="http://schemas.openxmlformats.org/officeDocument/2006/relationships/diagramColors" Target="../diagrams/colors16.xml"/><Relationship Id="rId12"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diagramData" Target="../diagrams/data15.xml"/><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7" Type="http://schemas.openxmlformats.org/officeDocument/2006/relationships/image" Target="../media/image89.png"/><Relationship Id="rId8" Type="http://schemas.openxmlformats.org/officeDocument/2006/relationships/diagramData" Target="../diagrams/data16.xml"/><Relationship Id="rId9" Type="http://schemas.openxmlformats.org/officeDocument/2006/relationships/diagramLayout" Target="../diagrams/layout16.xml"/><Relationship Id="rId10" Type="http://schemas.openxmlformats.org/officeDocument/2006/relationships/diagramQuickStyle" Target="../diagrams/quickStyle16.xml"/></Relationships>
</file>

<file path=ppt/slides/_rels/slide8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17.png"/></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94.png"/><Relationship Id="rId10" Type="http://schemas.openxmlformats.org/officeDocument/2006/relationships/image" Target="../media/image11.emf"/><Relationship Id="rId11" Type="http://schemas.openxmlformats.org/officeDocument/2006/relationships/diagramData" Target="../diagrams/data19.xml"/><Relationship Id="rId12" Type="http://schemas.openxmlformats.org/officeDocument/2006/relationships/diagramLayout" Target="../diagrams/layout19.xml"/><Relationship Id="rId13" Type="http://schemas.openxmlformats.org/officeDocument/2006/relationships/diagramQuickStyle" Target="../diagrams/quickStyle19.xml"/><Relationship Id="rId14" Type="http://schemas.openxmlformats.org/officeDocument/2006/relationships/diagramColors" Target="../diagrams/colors19.xml"/><Relationship Id="rId15" Type="http://schemas.microsoft.com/office/2007/relationships/diagramDrawing" Target="../diagrams/drawing19.xml"/><Relationship Id="rId16" Type="http://schemas.openxmlformats.org/officeDocument/2006/relationships/image" Target="../media/image17.png"/><Relationship Id="rId17" Type="http://schemas.openxmlformats.org/officeDocument/2006/relationships/image" Target="../media/image92.png"/><Relationship Id="rId18" Type="http://schemas.microsoft.com/office/2007/relationships/hdphoto" Target="../media/hdphoto4.wdp"/><Relationship Id="rId19"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4.emf"/><Relationship Id="rId8" Type="http://schemas.openxmlformats.org/officeDocument/2006/relationships/image" Target="../media/image1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jpeg"/></Relationships>
</file>

<file path=ppt/slides/_rels/slide9.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emf"/><Relationship Id="rId9" Type="http://schemas.openxmlformats.org/officeDocument/2006/relationships/image" Target="../media/image15.emf"/><Relationship Id="rId10"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96.jpeg"/><Relationship Id="rId4" Type="http://schemas.openxmlformats.org/officeDocument/2006/relationships/image" Target="../media/image97.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2.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98.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96.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00.png"/><Relationship Id="rId5" Type="http://schemas.microsoft.com/office/2007/relationships/hdphoto" Target="../media/hdphoto6.wdp"/><Relationship Id="rId6" Type="http://schemas.openxmlformats.org/officeDocument/2006/relationships/image" Target="../media/image101.png"/><Relationship Id="rId7" Type="http://schemas.microsoft.com/office/2007/relationships/hdphoto" Target="../media/hdphoto7.wdp"/><Relationship Id="rId8" Type="http://schemas.openxmlformats.org/officeDocument/2006/relationships/image" Target="../media/image102.png"/><Relationship Id="rId9" Type="http://schemas.microsoft.com/office/2007/relationships/hdphoto" Target="../media/hdphoto8.wdp"/><Relationship Id="rId10" Type="http://schemas.openxmlformats.org/officeDocument/2006/relationships/image" Target="../media/image103.jpe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04.jpeg"/></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ext uri="{D42A27DB-BD31-4B8C-83A1-F6EECF244321}">
                <p14:modId xmlns:p14="http://schemas.microsoft.com/office/powerpoint/2010/main" val="1057456344"/>
              </p:ext>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54485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Genetically determined</a:t>
            </a:r>
          </a:p>
          <a:p>
            <a:pPr lvl="1">
              <a:lnSpc>
                <a:spcPct val="120000"/>
              </a:lnSpc>
              <a:spcAft>
                <a:spcPts val="500"/>
              </a:spcAft>
            </a:pPr>
            <a:r>
              <a:rPr lang="en-US" sz="3600" dirty="0"/>
              <a:t>Suppressed metabolism and developmental arrest</a:t>
            </a:r>
          </a:p>
          <a:p>
            <a:pPr lvl="1">
              <a:lnSpc>
                <a:spcPct val="110000"/>
              </a:lnSpc>
              <a:spcAft>
                <a:spcPts val="500"/>
              </a:spcAft>
            </a:pPr>
            <a:r>
              <a:rPr lang="en-US" sz="3600" dirty="0"/>
              <a:t>Preparation for diapause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191135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Are longer diapausing ECB heavier?</a:t>
            </a:r>
          </a:p>
          <a:p>
            <a:r>
              <a:rPr lang="en-US" dirty="0" smtClean="0"/>
              <a:t>Are longer diapausing ECB fattier?</a:t>
            </a:r>
          </a:p>
          <a:p>
            <a:r>
              <a:rPr lang="en-US" dirty="0" smtClean="0"/>
              <a:t>Is fat the only variable?</a:t>
            </a:r>
          </a:p>
          <a:p>
            <a:endParaRPr lang="en-US" dirty="0"/>
          </a:p>
        </p:txBody>
      </p:sp>
    </p:spTree>
    <p:extLst>
      <p:ext uri="{BB962C8B-B14F-4D97-AF65-F5344CB8AC3E}">
        <p14:creationId xmlns:p14="http://schemas.microsoft.com/office/powerpoint/2010/main" val="54239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3172176606"/>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33" name="Rectangle 32">
            <a:extLst>
              <a:ext uri="{FF2B5EF4-FFF2-40B4-BE49-F238E27FC236}">
                <a16:creationId xmlns:a16="http://schemas.microsoft.com/office/drawing/2014/main" xmlns=""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lipid accumulation at the end of larval development and lipid depletion during larval diapause.</a:t>
            </a: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affects lipid accumulation</a:t>
            </a:r>
            <a:endParaRPr lang="en-US" sz="4400" b="0" u="sng" dirty="0"/>
          </a:p>
        </p:txBody>
      </p:sp>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235554548"/>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does not affect depletion</a:t>
            </a:r>
            <a:endParaRPr lang="en-US" sz="4400" b="0" u="sng" dirty="0"/>
          </a:p>
        </p:txBody>
      </p:sp>
      <p:graphicFrame>
        <p:nvGraphicFramePr>
          <p:cNvPr id="7" name="Chart 6">
            <a:extLst>
              <a:ext uri="{FF2B5EF4-FFF2-40B4-BE49-F238E27FC236}">
                <a16:creationId xmlns:a16="http://schemas.microsoft.com/office/drawing/2014/main" xmlns="" id="{989B9429-1EB1-4673-99C0-D2F8F1B5ED4A}"/>
              </a:ext>
            </a:extLst>
          </p:cNvPr>
          <p:cNvGraphicFramePr/>
          <p:nvPr>
            <p:extLst>
              <p:ext uri="{D42A27DB-BD31-4B8C-83A1-F6EECF244321}">
                <p14:modId xmlns:p14="http://schemas.microsoft.com/office/powerpoint/2010/main" val="77783555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7876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xmlns="" val="1718581615"/>
                    </a:ext>
                  </a:extLst>
                </a:gridCol>
                <a:gridCol w="2382665">
                  <a:extLst>
                    <a:ext uri="{9D8B030D-6E8A-4147-A177-3AD203B41FA5}">
                      <a16:colId xmlns:a16="http://schemas.microsoft.com/office/drawing/2014/main" xmlns=""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cs typeface="Calibri"/>
              </a:rPr>
              <a:t>Measuring Lipids </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955242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01034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1651000" y="685800"/>
            <a:ext cx="8890000" cy="5486400"/>
          </a:xfrm>
          <a:prstGeom prst="rect">
            <a:avLst/>
          </a:prstGeom>
        </p:spPr>
      </p:pic>
      <p:sp>
        <p:nvSpPr>
          <p:cNvPr id="7" name="TextBox 6"/>
          <p:cNvSpPr txBox="1"/>
          <p:nvPr/>
        </p:nvSpPr>
        <p:spPr>
          <a:xfrm>
            <a:off x="4521200" y="1244600"/>
            <a:ext cx="338554" cy="461665"/>
          </a:xfrm>
          <a:prstGeom prst="rect">
            <a:avLst/>
          </a:prstGeom>
          <a:noFill/>
        </p:spPr>
        <p:txBody>
          <a:bodyPr wrap="none" rtlCol="0">
            <a:spAutoFit/>
          </a:bodyPr>
          <a:lstStyle/>
          <a:p>
            <a:r>
              <a:rPr lang="en-US" sz="2400" b="1" smtClean="0"/>
              <a:t>*</a:t>
            </a:r>
            <a:endParaRPr lang="en-US" sz="2400" b="1"/>
          </a:p>
        </p:txBody>
      </p:sp>
    </p:spTree>
    <p:extLst>
      <p:ext uri="{BB962C8B-B14F-4D97-AF65-F5344CB8AC3E}">
        <p14:creationId xmlns:p14="http://schemas.microsoft.com/office/powerpoint/2010/main" val="1741149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804494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1438571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229" y="9239"/>
            <a:ext cx="8215542" cy="6848761"/>
          </a:xfrm>
        </p:spPr>
      </p:pic>
    </p:spTree>
    <p:extLst>
      <p:ext uri="{BB962C8B-B14F-4D97-AF65-F5344CB8AC3E}">
        <p14:creationId xmlns:p14="http://schemas.microsoft.com/office/powerpoint/2010/main" val="1538901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4225910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9" y="9239"/>
            <a:ext cx="8141260" cy="6848761"/>
          </a:xfrm>
          <a:prstGeom prst="rect">
            <a:avLst/>
          </a:prstGeom>
        </p:spPr>
      </p:pic>
    </p:spTree>
    <p:extLst>
      <p:ext uri="{BB962C8B-B14F-4D97-AF65-F5344CB8AC3E}">
        <p14:creationId xmlns:p14="http://schemas.microsoft.com/office/powerpoint/2010/main" val="302524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1651000" y="685800"/>
            <a:ext cx="8890000" cy="5486400"/>
          </a:xfrm>
          <a:prstGeom prst="rect">
            <a:avLst/>
          </a:prstGeom>
        </p:spPr>
      </p:pic>
      <p:sp>
        <p:nvSpPr>
          <p:cNvPr id="6" name="Rectangle 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17" name="TextBox 1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18" name="Rectangle 1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8858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Tree>
    <p:extLst>
      <p:ext uri="{BB962C8B-B14F-4D97-AF65-F5344CB8AC3E}">
        <p14:creationId xmlns:p14="http://schemas.microsoft.com/office/powerpoint/2010/main" val="675806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Seasonal variation </a:t>
            </a:r>
            <a:endParaRPr lang="en-US" dirty="0"/>
          </a:p>
        </p:txBody>
      </p:sp>
      <p:sp>
        <p:nvSpPr>
          <p:cNvPr id="3" name="Content Placeholder 2"/>
          <p:cNvSpPr>
            <a:spLocks noGrp="1"/>
          </p:cNvSpPr>
          <p:nvPr>
            <p:ph idx="1"/>
          </p:nvPr>
        </p:nvSpPr>
        <p:spPr/>
        <p:txBody>
          <a:bodyPr/>
          <a:lstStyle/>
          <a:p>
            <a:r>
              <a:rPr lang="en-US" dirty="0" smtClean="0"/>
              <a:t>Favorable vs. unfavorable</a:t>
            </a:r>
          </a:p>
          <a:p>
            <a:r>
              <a:rPr lang="en-US" dirty="0" smtClean="0"/>
              <a:t>Temperate regions winters are especially stressful</a:t>
            </a:r>
          </a:p>
          <a:p>
            <a:r>
              <a:rPr lang="en-US" dirty="0"/>
              <a:t>Animals need to respond to that variation with </a:t>
            </a:r>
            <a:r>
              <a:rPr lang="en-US" dirty="0" smtClean="0"/>
              <a:t>dormancy</a:t>
            </a:r>
            <a:endParaRPr lang="en-US" dirty="0"/>
          </a:p>
        </p:txBody>
      </p:sp>
    </p:spTree>
    <p:extLst>
      <p:ext uri="{BB962C8B-B14F-4D97-AF65-F5344CB8AC3E}">
        <p14:creationId xmlns:p14="http://schemas.microsoft.com/office/powerpoint/2010/main" val="1706598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endParaRPr lang="en-US" sz="2400" b="1" dirty="0"/>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endParaRPr lang="en-US" sz="2400" b="1" dirty="0"/>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a:t>
            </a:r>
            <a:r>
              <a:rPr lang="en-US" sz="2800" dirty="0" smtClean="0"/>
              <a:t>strain.</a:t>
            </a:r>
            <a:endParaRPr lang="en-US" sz="2800" dirty="0"/>
          </a:p>
          <a:p>
            <a:r>
              <a:rPr lang="en-US" sz="2800" dirty="0"/>
              <a:t>No significant difference in CO2 production between </a:t>
            </a:r>
            <a:r>
              <a:rPr lang="en-US" sz="2800" dirty="0" smtClean="0"/>
              <a:t>treatments.</a:t>
            </a:r>
            <a:endParaRPr lang="en-US" sz="2800" dirty="0"/>
          </a:p>
        </p:txBody>
      </p:sp>
    </p:spTree>
    <p:extLst>
      <p:ext uri="{BB962C8B-B14F-4D97-AF65-F5344CB8AC3E}">
        <p14:creationId xmlns:p14="http://schemas.microsoft.com/office/powerpoint/2010/main" val="530363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034" y="1422401"/>
            <a:ext cx="5890148" cy="37214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40" y="-10491"/>
            <a:ext cx="5081064" cy="323739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39" y="3631096"/>
            <a:ext cx="4899321" cy="3226904"/>
          </a:xfrm>
          <a:prstGeom prst="rect">
            <a:avLst/>
          </a:prstGeom>
        </p:spPr>
      </p:pic>
      <p:sp>
        <p:nvSpPr>
          <p:cNvPr id="2" name="TextBox 1"/>
          <p:cNvSpPr txBox="1"/>
          <p:nvPr/>
        </p:nvSpPr>
        <p:spPr>
          <a:xfrm>
            <a:off x="3958128" y="613834"/>
            <a:ext cx="1050288" cy="369332"/>
          </a:xfrm>
          <a:prstGeom prst="rect">
            <a:avLst/>
          </a:prstGeom>
          <a:noFill/>
        </p:spPr>
        <p:txBody>
          <a:bodyPr wrap="none" rtlCol="0">
            <a:spAutoFit/>
          </a:bodyPr>
          <a:lstStyle/>
          <a:p>
            <a:r>
              <a:rPr lang="en-US" dirty="0" smtClean="0"/>
              <a:t>Diapause</a:t>
            </a:r>
            <a:endParaRPr lang="en-US" dirty="0"/>
          </a:p>
        </p:txBody>
      </p:sp>
      <p:sp>
        <p:nvSpPr>
          <p:cNvPr id="11" name="TextBox 10"/>
          <p:cNvSpPr txBox="1"/>
          <p:nvPr/>
        </p:nvSpPr>
        <p:spPr>
          <a:xfrm>
            <a:off x="3715024" y="3966634"/>
            <a:ext cx="1495922" cy="369332"/>
          </a:xfrm>
          <a:prstGeom prst="rect">
            <a:avLst/>
          </a:prstGeom>
          <a:noFill/>
        </p:spPr>
        <p:txBody>
          <a:bodyPr wrap="none" rtlCol="0">
            <a:spAutoFit/>
          </a:bodyPr>
          <a:lstStyle/>
          <a:p>
            <a:r>
              <a:rPr lang="en-US" smtClean="0"/>
              <a:t>Non Diapause</a:t>
            </a:r>
            <a:endParaRPr lang="en-US" dirty="0"/>
          </a:p>
        </p:txBody>
      </p:sp>
      <p:sp>
        <p:nvSpPr>
          <p:cNvPr id="12" name="TextBox 11"/>
          <p:cNvSpPr txBox="1"/>
          <p:nvPr/>
        </p:nvSpPr>
        <p:spPr>
          <a:xfrm>
            <a:off x="10155728" y="1985434"/>
            <a:ext cx="1246880" cy="369332"/>
          </a:xfrm>
          <a:prstGeom prst="rect">
            <a:avLst/>
          </a:prstGeom>
          <a:noFill/>
        </p:spPr>
        <p:txBody>
          <a:bodyPr wrap="none" rtlCol="0">
            <a:spAutoFit/>
          </a:bodyPr>
          <a:lstStyle/>
          <a:p>
            <a:r>
              <a:rPr lang="en-US" dirty="0" smtClean="0"/>
              <a:t>Treatments</a:t>
            </a:r>
            <a:endParaRPr lang="en-US" dirty="0"/>
          </a:p>
        </p:txBody>
      </p:sp>
    </p:spTree>
    <p:extLst>
      <p:ext uri="{BB962C8B-B14F-4D97-AF65-F5344CB8AC3E}">
        <p14:creationId xmlns:p14="http://schemas.microsoft.com/office/powerpoint/2010/main" val="989839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115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861346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endParaRPr lang="en-US" sz="2400" b="1" dirty="0"/>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endParaRPr lang="en-US" sz="2400" b="1" dirty="0"/>
          </a:p>
        </p:txBody>
      </p:sp>
      <p:sp>
        <p:nvSpPr>
          <p:cNvPr id="17" name="Rectangle 16"/>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a:t>
            </a:r>
            <a:r>
              <a:rPr lang="en-US" sz="2800" dirty="0" smtClean="0"/>
              <a:t>strain.</a:t>
            </a:r>
            <a:endParaRPr lang="en-US" sz="2800" dirty="0"/>
          </a:p>
          <a:p>
            <a:r>
              <a:rPr lang="en-US" sz="2800" dirty="0"/>
              <a:t>No significant difference in CO2 production between </a:t>
            </a:r>
            <a:r>
              <a:rPr lang="en-US" sz="2800" dirty="0" smtClean="0"/>
              <a:t>treatments.</a:t>
            </a:r>
            <a:endParaRPr lang="en-US" sz="2800" dirty="0"/>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16474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0"/>
            <a:ext cx="5176492" cy="322690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804" y="1422401"/>
            <a:ext cx="5921622" cy="372144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3631096"/>
            <a:ext cx="5075753" cy="3230024"/>
          </a:xfrm>
          <a:prstGeom prst="rect">
            <a:avLst/>
          </a:prstGeom>
        </p:spPr>
      </p:pic>
      <p:sp>
        <p:nvSpPr>
          <p:cNvPr id="11" name="TextBox 10"/>
          <p:cNvSpPr txBox="1"/>
          <p:nvPr/>
        </p:nvSpPr>
        <p:spPr>
          <a:xfrm>
            <a:off x="3958128" y="613834"/>
            <a:ext cx="1050288" cy="369332"/>
          </a:xfrm>
          <a:prstGeom prst="rect">
            <a:avLst/>
          </a:prstGeom>
          <a:noFill/>
        </p:spPr>
        <p:txBody>
          <a:bodyPr wrap="none" rtlCol="0">
            <a:spAutoFit/>
          </a:bodyPr>
          <a:lstStyle/>
          <a:p>
            <a:r>
              <a:rPr lang="en-US" dirty="0" smtClean="0"/>
              <a:t>Diapause</a:t>
            </a:r>
            <a:endParaRPr lang="en-US" dirty="0"/>
          </a:p>
        </p:txBody>
      </p:sp>
      <p:sp>
        <p:nvSpPr>
          <p:cNvPr id="12" name="TextBox 11"/>
          <p:cNvSpPr txBox="1"/>
          <p:nvPr/>
        </p:nvSpPr>
        <p:spPr>
          <a:xfrm>
            <a:off x="3715024" y="3966634"/>
            <a:ext cx="1495922" cy="369332"/>
          </a:xfrm>
          <a:prstGeom prst="rect">
            <a:avLst/>
          </a:prstGeom>
          <a:noFill/>
        </p:spPr>
        <p:txBody>
          <a:bodyPr wrap="none" rtlCol="0">
            <a:spAutoFit/>
          </a:bodyPr>
          <a:lstStyle/>
          <a:p>
            <a:r>
              <a:rPr lang="en-US" smtClean="0"/>
              <a:t>Non Diapause</a:t>
            </a:r>
            <a:endParaRPr lang="en-US" dirty="0"/>
          </a:p>
        </p:txBody>
      </p:sp>
      <p:sp>
        <p:nvSpPr>
          <p:cNvPr id="13" name="TextBox 12"/>
          <p:cNvSpPr txBox="1"/>
          <p:nvPr/>
        </p:nvSpPr>
        <p:spPr>
          <a:xfrm>
            <a:off x="10155728" y="1985434"/>
            <a:ext cx="1246880" cy="369332"/>
          </a:xfrm>
          <a:prstGeom prst="rect">
            <a:avLst/>
          </a:prstGeom>
          <a:noFill/>
        </p:spPr>
        <p:txBody>
          <a:bodyPr wrap="none" rtlCol="0">
            <a:spAutoFit/>
          </a:bodyPr>
          <a:lstStyle/>
          <a:p>
            <a:r>
              <a:rPr lang="en-US" dirty="0" smtClean="0"/>
              <a:t>Treatments</a:t>
            </a:r>
            <a:endParaRPr lang="en-US" dirty="0"/>
          </a:p>
        </p:txBody>
      </p:sp>
    </p:spTree>
    <p:extLst>
      <p:ext uri="{BB962C8B-B14F-4D97-AF65-F5344CB8AC3E}">
        <p14:creationId xmlns:p14="http://schemas.microsoft.com/office/powerpoint/2010/main" val="1249818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Percent pupation graph </a:t>
            </a:r>
            <a:endParaRPr lang="en-US" dirty="0"/>
          </a:p>
        </p:txBody>
      </p:sp>
      <p:sp>
        <p:nvSpPr>
          <p:cNvPr id="3" name="Content Placeholder 2"/>
          <p:cNvSpPr>
            <a:spLocks noGrp="1"/>
          </p:cNvSpPr>
          <p:nvPr>
            <p:ph idx="1"/>
          </p:nvPr>
        </p:nvSpPr>
        <p:spPr/>
        <p:txBody>
          <a:bodyPr/>
          <a:lstStyle/>
          <a:p>
            <a:r>
              <a:rPr lang="en-US" dirty="0" smtClean="0"/>
              <a:t>Percent Pupation (y axis)</a:t>
            </a:r>
          </a:p>
          <a:p>
            <a:r>
              <a:rPr lang="en-US" dirty="0" smtClean="0"/>
              <a:t>Treatment (BE12,BE16,UZ12,UZ16) x axis</a:t>
            </a:r>
            <a:endParaRPr lang="en-US" dirty="0"/>
          </a:p>
        </p:txBody>
      </p:sp>
    </p:spTree>
    <p:extLst>
      <p:ext uri="{BB962C8B-B14F-4D97-AF65-F5344CB8AC3E}">
        <p14:creationId xmlns:p14="http://schemas.microsoft.com/office/powerpoint/2010/main" val="20337305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266015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3" name="Rectangle 22">
            <a:extLst>
              <a:ext uri="{FF2B5EF4-FFF2-40B4-BE49-F238E27FC236}">
                <a16:creationId xmlns:a16="http://schemas.microsoft.com/office/drawing/2014/main" xmlns="" id="{B31812E6-ED0E-4625-A250-11A3A60711EC}"/>
              </a:ext>
            </a:extLst>
          </p:cNvPr>
          <p:cNvSpPr/>
          <p:nvPr/>
        </p:nvSpPr>
        <p:spPr>
          <a:xfrm>
            <a:off x="2497082" y="1417638"/>
            <a:ext cx="7112138" cy="470411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612078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1261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9330824"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Spring and summer are warm and the days are long </a:t>
            </a:r>
          </a:p>
          <a:p>
            <a:pPr marL="457200" indent="-457200">
              <a:buFont typeface="Arial" charset="0"/>
              <a:buChar char="•"/>
            </a:pPr>
            <a:r>
              <a:rPr lang="en-US" sz="3200" dirty="0"/>
              <a:t>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Genotype Effects Dry </a:t>
            </a:r>
            <a:r>
              <a:rPr lang="en-US" b="1"/>
              <a:t>Mass Accumulation</a:t>
            </a:r>
            <a:endParaRPr lang="en-US" b="1" dirty="0"/>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968135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766762" y="275679"/>
            <a:ext cx="10972800" cy="769441"/>
          </a:xfrm>
        </p:spPr>
        <p:txBody>
          <a:bodyPr>
            <a:spAutoFit/>
          </a:bodyPr>
          <a:lstStyle/>
          <a:p>
            <a:r>
              <a:rPr lang="en-US" b="1" dirty="0"/>
              <a:t>Genotype Effects Dry Mass Accumulation </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136573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Genotype Effects Dry Mass Depletion</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8" name="TextBox 37"/>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dirty="0"/>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xmlns="" id="{555C6D8D-33E7-4C1B-A005-2D69DE284F8E}"/>
              </a:ext>
            </a:extLst>
          </p:cNvPr>
          <p:cNvSpPr/>
          <p:nvPr/>
        </p:nvSpPr>
        <p:spPr>
          <a:xfrm>
            <a:off x="2134121" y="1171199"/>
            <a:ext cx="8032598"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375086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Genotype Effects Lean </a:t>
            </a:r>
            <a:r>
              <a:rPr lang="en-US" b="1"/>
              <a:t>Mass Accumulation</a:t>
            </a:r>
            <a:endParaRPr lang="en-US" b="1" dirty="0"/>
          </a:p>
        </p:txBody>
      </p:sp>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65765" y="2406715"/>
            <a:ext cx="295274" cy="369332"/>
          </a:xfrm>
          <a:prstGeom prst="rect">
            <a:avLst/>
          </a:prstGeom>
          <a:noFill/>
        </p:spPr>
        <p:txBody>
          <a:bodyPr wrap="none" rtlCol="0">
            <a:spAutoFit/>
          </a:bodyPr>
          <a:lstStyle/>
          <a:p>
            <a:r>
              <a:rPr lang="en-US" dirty="0"/>
              <a:t>a</a:t>
            </a:r>
          </a:p>
        </p:txBody>
      </p:sp>
      <p:sp>
        <p:nvSpPr>
          <p:cNvPr id="15" name="Rectangle 14">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215988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908114" y="1163158"/>
            <a:ext cx="8774174" cy="5506498"/>
            <a:chOff x="1908114" y="1163158"/>
            <a:chExt cx="8774174" cy="5506498"/>
          </a:xfrm>
        </p:grpSpPr>
        <p:pic>
          <p:nvPicPr>
            <p:cNvPr id="5" name="Picture 4"/>
            <p:cNvPicPr>
              <a:picLocks noChangeAspect="1"/>
            </p:cNvPicPr>
            <p:nvPr/>
          </p:nvPicPr>
          <p:blipFill>
            <a:blip r:embed="rId2"/>
            <a:stretch>
              <a:fillRect/>
            </a:stretch>
          </p:blipFill>
          <p:spPr>
            <a:xfrm>
              <a:off x="1908114" y="1163158"/>
              <a:ext cx="7701105" cy="5506498"/>
            </a:xfrm>
            <a:prstGeom prst="rect">
              <a:avLst/>
            </a:prstGeom>
          </p:spPr>
        </p:pic>
        <p:sp>
          <p:nvSpPr>
            <p:cNvPr id="22" name="Rectangle 21"/>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Lean Mass by Strain</a:t>
            </a:r>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0" name="Left Bracket 9"/>
          <p:cNvSpPr/>
          <p:nvPr/>
        </p:nvSpPr>
        <p:spPr>
          <a:xfrm flipH="1">
            <a:off x="7136896" y="3211320"/>
            <a:ext cx="546240" cy="51242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p:cNvSpPr/>
          <p:nvPr/>
        </p:nvSpPr>
        <p:spPr>
          <a:xfrm flipH="1">
            <a:off x="7136895" y="1389579"/>
            <a:ext cx="546239" cy="561193"/>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4" name="TextBox 13"/>
          <p:cNvSpPr txBox="1"/>
          <p:nvPr/>
        </p:nvSpPr>
        <p:spPr>
          <a:xfrm>
            <a:off x="7846013" y="1379744"/>
            <a:ext cx="1378205" cy="646331"/>
          </a:xfrm>
          <a:prstGeom prst="rect">
            <a:avLst/>
          </a:prstGeom>
          <a:noFill/>
        </p:spPr>
        <p:txBody>
          <a:bodyPr wrap="square" rtlCol="0">
            <a:spAutoFit/>
          </a:bodyPr>
          <a:lstStyle/>
          <a:p>
            <a:r>
              <a:rPr lang="en-US" dirty="0"/>
              <a:t>UZ Diapause Treatment</a:t>
            </a:r>
          </a:p>
        </p:txBody>
      </p:sp>
      <p:sp>
        <p:nvSpPr>
          <p:cNvPr id="15" name="TextBox 14"/>
          <p:cNvSpPr txBox="1"/>
          <p:nvPr/>
        </p:nvSpPr>
        <p:spPr>
          <a:xfrm>
            <a:off x="7846013" y="3211133"/>
            <a:ext cx="1782423" cy="646331"/>
          </a:xfrm>
          <a:prstGeom prst="rect">
            <a:avLst/>
          </a:prstGeom>
          <a:noFill/>
        </p:spPr>
        <p:txBody>
          <a:bodyPr wrap="square" rtlCol="0">
            <a:spAutoFit/>
          </a:bodyPr>
          <a:lstStyle/>
          <a:p>
            <a:r>
              <a:rPr lang="en-US" dirty="0"/>
              <a:t>BE Non Diapause Treatment</a:t>
            </a:r>
          </a:p>
        </p:txBody>
      </p:sp>
      <p:sp>
        <p:nvSpPr>
          <p:cNvPr id="16" name="TextBox 15"/>
          <p:cNvSpPr txBox="1"/>
          <p:nvPr/>
        </p:nvSpPr>
        <p:spPr>
          <a:xfrm>
            <a:off x="7228986" y="3244334"/>
            <a:ext cx="306494" cy="369332"/>
          </a:xfrm>
          <a:prstGeom prst="rect">
            <a:avLst/>
          </a:prstGeom>
          <a:noFill/>
        </p:spPr>
        <p:txBody>
          <a:bodyPr wrap="none" rtlCol="0">
            <a:spAutoFit/>
          </a:bodyPr>
          <a:lstStyle/>
          <a:p>
            <a:r>
              <a:rPr lang="en-US" dirty="0"/>
              <a:t>d</a:t>
            </a:r>
          </a:p>
        </p:txBody>
      </p:sp>
      <p:sp>
        <p:nvSpPr>
          <p:cNvPr id="17" name="TextBox 16"/>
          <p:cNvSpPr txBox="1"/>
          <p:nvPr/>
        </p:nvSpPr>
        <p:spPr>
          <a:xfrm>
            <a:off x="7253251" y="2452687"/>
            <a:ext cx="282450" cy="369332"/>
          </a:xfrm>
          <a:prstGeom prst="rect">
            <a:avLst/>
          </a:prstGeom>
          <a:noFill/>
        </p:spPr>
        <p:txBody>
          <a:bodyPr wrap="none" rtlCol="0">
            <a:spAutoFit/>
          </a:bodyPr>
          <a:lstStyle/>
          <a:p>
            <a:r>
              <a:rPr lang="en-US" dirty="0"/>
              <a:t>c</a:t>
            </a:r>
          </a:p>
        </p:txBody>
      </p:sp>
      <p:sp>
        <p:nvSpPr>
          <p:cNvPr id="19" name="TextBox 18"/>
          <p:cNvSpPr txBox="1"/>
          <p:nvPr/>
        </p:nvSpPr>
        <p:spPr>
          <a:xfrm>
            <a:off x="7253251" y="1436387"/>
            <a:ext cx="295274" cy="369332"/>
          </a:xfrm>
          <a:prstGeom prst="rect">
            <a:avLst/>
          </a:prstGeom>
          <a:noFill/>
        </p:spPr>
        <p:txBody>
          <a:bodyPr wrap="none" rtlCol="0">
            <a:spAutoFit/>
          </a:bodyPr>
          <a:lstStyle/>
          <a:p>
            <a:r>
              <a:rPr lang="en-US"/>
              <a:t>a</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a:extLst>
              <a:ext uri="{FF2B5EF4-FFF2-40B4-BE49-F238E27FC236}">
                <a16:creationId xmlns:a16="http://schemas.microsoft.com/office/drawing/2014/main" xmlns="" id="{3B89661D-F5E8-4FE2-806A-7CAE30EB8B73}"/>
              </a:ext>
            </a:extLst>
          </p:cNvPr>
          <p:cNvSpPr/>
          <p:nvPr/>
        </p:nvSpPr>
        <p:spPr>
          <a:xfrm>
            <a:off x="5557653" y="5314910"/>
            <a:ext cx="4765176"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2800" b="1" dirty="0">
                <a:solidFill>
                  <a:schemeClr val="bg1"/>
                </a:solidFill>
              </a:rPr>
              <a:t>*Significant difference between BE16 and UZ16</a:t>
            </a:r>
          </a:p>
          <a:p>
            <a:pPr algn="ctr"/>
            <a:r>
              <a:rPr lang="en-US" altLang="en-US" sz="2800" dirty="0" err="1">
                <a:solidFill>
                  <a:schemeClr val="bg1"/>
                </a:solidFill>
                <a:latin typeface="Lucida Console" panose="020B0609040504020204" pitchFamily="49" charset="0"/>
              </a:rPr>
              <a:t>df</a:t>
            </a:r>
            <a:r>
              <a:rPr lang="en-US" altLang="en-US" sz="2800" dirty="0">
                <a:solidFill>
                  <a:schemeClr val="bg1"/>
                </a:solidFill>
                <a:latin typeface="Lucida Console" panose="020B0609040504020204" pitchFamily="49" charset="0"/>
              </a:rPr>
              <a:t> 4.002e+01; p value 2.96e-06</a:t>
            </a:r>
            <a:endParaRPr lang="en-US" sz="2800" b="1" dirty="0">
              <a:solidFill>
                <a:schemeClr val="bg1"/>
              </a:solidFill>
            </a:endParaRPr>
          </a:p>
        </p:txBody>
      </p:sp>
      <p:sp>
        <p:nvSpPr>
          <p:cNvPr id="26" name="TextBox 25">
            <a:extLst>
              <a:ext uri="{FF2B5EF4-FFF2-40B4-BE49-F238E27FC236}">
                <a16:creationId xmlns:a16="http://schemas.microsoft.com/office/drawing/2014/main" xmlns="" id="{F382FB59-6061-48C8-B9E7-2A310AB14DF1}"/>
              </a:ext>
            </a:extLst>
          </p:cNvPr>
          <p:cNvSpPr txBox="1"/>
          <p:nvPr/>
        </p:nvSpPr>
        <p:spPr>
          <a:xfrm>
            <a:off x="3856721" y="5615762"/>
            <a:ext cx="701117" cy="369332"/>
          </a:xfrm>
          <a:prstGeom prst="rect">
            <a:avLst/>
          </a:prstGeom>
          <a:noFill/>
        </p:spPr>
        <p:txBody>
          <a:bodyPr wrap="square" rtlCol="0">
            <a:spAutoFit/>
          </a:bodyPr>
          <a:lstStyle/>
          <a:p>
            <a:r>
              <a:rPr lang="en-US" dirty="0"/>
              <a:t>*</a:t>
            </a:r>
          </a:p>
        </p:txBody>
      </p:sp>
      <p:sp>
        <p:nvSpPr>
          <p:cNvPr id="27" name="Left Bracket 26">
            <a:extLst>
              <a:ext uri="{FF2B5EF4-FFF2-40B4-BE49-F238E27FC236}">
                <a16:creationId xmlns:a16="http://schemas.microsoft.com/office/drawing/2014/main" xmlns="" id="{21F51921-323D-45C3-93A6-E2D8BCF880F6}"/>
              </a:ext>
            </a:extLst>
          </p:cNvPr>
          <p:cNvSpPr/>
          <p:nvPr/>
        </p:nvSpPr>
        <p:spPr>
          <a:xfrm flipH="1">
            <a:off x="7136894" y="2423276"/>
            <a:ext cx="546240" cy="51242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xmlns="" id="{3F25F2E7-E6E6-4CCC-BF64-B3083CC5A39D}"/>
              </a:ext>
            </a:extLst>
          </p:cNvPr>
          <p:cNvSpPr txBox="1"/>
          <p:nvPr/>
        </p:nvSpPr>
        <p:spPr>
          <a:xfrm>
            <a:off x="7824890" y="2399850"/>
            <a:ext cx="2868305" cy="646331"/>
          </a:xfrm>
          <a:prstGeom prst="rect">
            <a:avLst/>
          </a:prstGeom>
          <a:noFill/>
        </p:spPr>
        <p:txBody>
          <a:bodyPr wrap="square" rtlCol="0">
            <a:spAutoFit/>
          </a:bodyPr>
          <a:lstStyle/>
          <a:p>
            <a:r>
              <a:rPr lang="en-US" dirty="0"/>
              <a:t>BE Diapause </a:t>
            </a:r>
          </a:p>
          <a:p>
            <a:r>
              <a:rPr lang="en-US" dirty="0"/>
              <a:t>UZ Non Diapause Treatment</a:t>
            </a:r>
          </a:p>
        </p:txBody>
      </p:sp>
      <p:sp>
        <p:nvSpPr>
          <p:cNvPr id="31" name="Rectangle 30">
            <a:extLst>
              <a:ext uri="{FF2B5EF4-FFF2-40B4-BE49-F238E27FC236}">
                <a16:creationId xmlns:a16="http://schemas.microsoft.com/office/drawing/2014/main" xmlns="" id="{65BF3D28-EC93-4B85-B3F1-9B55EB13584D}"/>
              </a:ext>
            </a:extLst>
          </p:cNvPr>
          <p:cNvSpPr/>
          <p:nvPr/>
        </p:nvSpPr>
        <p:spPr>
          <a:xfrm>
            <a:off x="2609231" y="1230859"/>
            <a:ext cx="8105086" cy="489260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6052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410690" cy="369332"/>
          </a:xfrm>
          <a:prstGeom prst="rect">
            <a:avLst/>
          </a:prstGeom>
          <a:noFill/>
        </p:spPr>
        <p:txBody>
          <a:bodyPr wrap="none" rtlCol="0">
            <a:spAutoFit/>
          </a:bodyPr>
          <a:lstStyle/>
          <a:p>
            <a:r>
              <a:rPr lang="en-US" dirty="0"/>
              <a:t>a*</a:t>
            </a:r>
          </a:p>
        </p:txBody>
      </p:sp>
      <p:sp>
        <p:nvSpPr>
          <p:cNvPr id="22" name="TextBox 21"/>
          <p:cNvSpPr txBox="1"/>
          <p:nvPr/>
        </p:nvSpPr>
        <p:spPr>
          <a:xfrm>
            <a:off x="7858333" y="2620352"/>
            <a:ext cx="397866" cy="369332"/>
          </a:xfrm>
          <a:prstGeom prst="rect">
            <a:avLst/>
          </a:prstGeom>
          <a:noFill/>
        </p:spPr>
        <p:txBody>
          <a:bodyPr wrap="none" rtlCol="0">
            <a:spAutoFit/>
          </a:bodyPr>
          <a:lstStyle/>
          <a:p>
            <a:r>
              <a:rPr lang="en-US" dirty="0"/>
              <a:t>c*</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xmlns="" id="{67B414AF-322E-440F-A848-FC85876B6772}"/>
              </a:ext>
            </a:extLst>
          </p:cNvPr>
          <p:cNvSpPr txBox="1"/>
          <p:nvPr/>
        </p:nvSpPr>
        <p:spPr>
          <a:xfrm>
            <a:off x="6336634" y="1917879"/>
            <a:ext cx="306494" cy="369332"/>
          </a:xfrm>
          <a:prstGeom prst="rect">
            <a:avLst/>
          </a:prstGeom>
          <a:noFill/>
        </p:spPr>
        <p:txBody>
          <a:bodyPr wrap="none" rtlCol="0">
            <a:spAutoFit/>
          </a:bodyPr>
          <a:lstStyle/>
          <a:p>
            <a:r>
              <a:rPr lang="en-US" dirty="0"/>
              <a:t>b</a:t>
            </a:r>
          </a:p>
        </p:txBody>
      </p:sp>
      <p:sp>
        <p:nvSpPr>
          <p:cNvPr id="28" name="Rectangle 27">
            <a:extLst>
              <a:ext uri="{FF2B5EF4-FFF2-40B4-BE49-F238E27FC236}">
                <a16:creationId xmlns:a16="http://schemas.microsoft.com/office/drawing/2014/main" xmlns=""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97828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723703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52929" y="138488"/>
            <a:ext cx="88899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Strains </a:t>
            </a:r>
            <a:r>
              <a:rPr lang="en-US" sz="6000" b="1" u="sng" dirty="0">
                <a:solidFill>
                  <a:schemeClr val="tx1"/>
                </a:solidFill>
              </a:rPr>
              <a:t>NOT</a:t>
            </a:r>
            <a:r>
              <a:rPr lang="en-US" sz="6000" b="1" dirty="0">
                <a:solidFill>
                  <a:schemeClr val="tx1"/>
                </a:solidFill>
              </a:rPr>
              <a:t> Different</a:t>
            </a: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Lipid Accumulation</a:t>
            </a:r>
            <a:endParaRPr lang="en-US" sz="4400" b="1" dirty="0">
              <a:cs typeface="Calibri"/>
            </a:endParaRPr>
          </a:p>
        </p:txBody>
      </p:sp>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30643" y="1147433"/>
            <a:ext cx="9816610" cy="5723820"/>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Rate does not change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5" name="TextBox 4"/>
          <p:cNvSpPr txBox="1"/>
          <p:nvPr/>
        </p:nvSpPr>
        <p:spPr>
          <a:xfrm>
            <a:off x="3743292" y="1369734"/>
            <a:ext cx="2369559" cy="400110"/>
          </a:xfrm>
          <a:prstGeom prst="rect">
            <a:avLst/>
          </a:prstGeom>
          <a:solidFill>
            <a:schemeClr val="accent4">
              <a:lumMod val="60000"/>
              <a:lumOff val="40000"/>
            </a:schemeClr>
          </a:solidFill>
        </p:spPr>
        <p:txBody>
          <a:bodyPr wrap="none" rtlCol="0">
            <a:spAutoFit/>
          </a:bodyPr>
          <a:lstStyle/>
          <a:p>
            <a:r>
              <a:rPr lang="hr-HR" sz="2000" b="1" dirty="0">
                <a:solidFill>
                  <a:schemeClr val="bg1"/>
                </a:solidFill>
              </a:rPr>
              <a:t>y= -0.00094 x+ 0.013</a:t>
            </a:r>
            <a:endParaRPr lang="en-US" sz="2000" b="1" dirty="0">
              <a:solidFill>
                <a:schemeClr val="bg1"/>
              </a:solidFill>
            </a:endParaRPr>
          </a:p>
        </p:txBody>
      </p:sp>
      <p:sp>
        <p:nvSpPr>
          <p:cNvPr id="48" name="TextBox 47"/>
          <p:cNvSpPr txBox="1"/>
          <p:nvPr/>
        </p:nvSpPr>
        <p:spPr>
          <a:xfrm>
            <a:off x="3743292" y="5742672"/>
            <a:ext cx="2239716" cy="400110"/>
          </a:xfrm>
          <a:prstGeom prst="rect">
            <a:avLst/>
          </a:prstGeom>
          <a:solidFill>
            <a:schemeClr val="accent4">
              <a:lumMod val="60000"/>
              <a:lumOff val="40000"/>
            </a:schemeClr>
          </a:solidFill>
        </p:spPr>
        <p:txBody>
          <a:bodyPr wrap="none" rtlCol="0">
            <a:spAutoFit/>
          </a:bodyPr>
          <a:lstStyle/>
          <a:p>
            <a:r>
              <a:rPr lang="hr-HR" sz="2000" b="1">
                <a:solidFill>
                  <a:schemeClr val="bg1"/>
                </a:solidFill>
              </a:rPr>
              <a:t>y= -0.0023 x+ 0.011</a:t>
            </a:r>
            <a:endParaRPr lang="en-US" sz="2000" b="1" dirty="0">
              <a:solidFill>
                <a:schemeClr val="bg1"/>
              </a:solidFill>
            </a:endParaRPr>
          </a:p>
        </p:txBody>
      </p:sp>
      <p:sp>
        <p:nvSpPr>
          <p:cNvPr id="51" name="Rectangle 50">
            <a:extLst>
              <a:ext uri="{FF2B5EF4-FFF2-40B4-BE49-F238E27FC236}">
                <a16:creationId xmlns:a16="http://schemas.microsoft.com/office/drawing/2014/main" xmlns=""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smtClean="0"/>
              <a:t>Protection from harsh </a:t>
            </a:r>
            <a:r>
              <a:rPr lang="en-US" sz="3200" dirty="0"/>
              <a:t>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increases </a:t>
            </a:r>
            <a:r>
              <a:rPr lang="en-US" sz="2800"/>
              <a:t>lipid accumulation!</a:t>
            </a:r>
            <a:endParaRPr lang="en-US" sz="2800" dirty="0"/>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depletion rate 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xmlns=""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7103163" cy="2062103"/>
          </a:xfrm>
          <a:prstGeom prst="rect">
            <a:avLst/>
          </a:prstGeom>
          <a:noFill/>
        </p:spPr>
        <p:txBody>
          <a:bodyPr wrap="none" rtlCol="0">
            <a:spAutoFit/>
          </a:bodyPr>
          <a:lstStyle/>
          <a:p>
            <a:r>
              <a:rPr lang="en-US" sz="3200" dirty="0"/>
              <a:t>Diapause:</a:t>
            </a:r>
          </a:p>
          <a:p>
            <a:pPr marL="285750" indent="-285750">
              <a:buFont typeface="Arial" charset="0"/>
              <a:buChar char="•"/>
            </a:pPr>
            <a:r>
              <a:rPr lang="en-US" sz="3200" dirty="0"/>
              <a:t>Hibernation for insects</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with seasonality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xmlns=""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21398156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397041" y="361454"/>
            <a:ext cx="4552319" cy="44872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8742417" y="3533383"/>
            <a:ext cx="2744737" cy="1102705"/>
          </a:xfrm>
          <a:prstGeom prst="rect">
            <a:avLst/>
          </a:prstGeom>
        </p:spPr>
      </p:pic>
      <p:sp>
        <p:nvSpPr>
          <p:cNvPr id="8" name="Rectangle 7">
            <a:extLst>
              <a:ext uri="{FF2B5EF4-FFF2-40B4-BE49-F238E27FC236}">
                <a16:creationId xmlns:a16="http://schemas.microsoft.com/office/drawing/2014/main" xmlns="" id="{76E98C5F-03AE-4A2B-AFBF-D8651510A140}"/>
              </a:ext>
            </a:extLst>
          </p:cNvPr>
          <p:cNvSpPr/>
          <p:nvPr/>
        </p:nvSpPr>
        <p:spPr>
          <a:xfrm rot="16036543">
            <a:off x="5490200" y="4040290"/>
            <a:ext cx="2341479" cy="2352000"/>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nvGrpSpPr>
          <p:cNvPr id="11" name="Group 10"/>
          <p:cNvGrpSpPr/>
          <p:nvPr/>
        </p:nvGrpSpPr>
        <p:grpSpPr>
          <a:xfrm>
            <a:off x="5768982" y="361454"/>
            <a:ext cx="2587674" cy="2441248"/>
            <a:chOff x="5768982" y="361454"/>
            <a:chExt cx="2587674" cy="2441248"/>
          </a:xfrm>
        </p:grpSpPr>
        <p:pic>
          <p:nvPicPr>
            <p:cNvPr id="6" name="Picture 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8982" y="564144"/>
              <a:ext cx="2587674" cy="2238558"/>
            </a:xfrm>
            <a:prstGeom prst="rect">
              <a:avLst/>
            </a:prstGeom>
          </p:spPr>
        </p:pic>
        <p:pic>
          <p:nvPicPr>
            <p:cNvPr id="9" name="Picture 8"/>
            <p:cNvPicPr>
              <a:picLocks noChangeAspect="1"/>
            </p:cNvPicPr>
            <p:nvPr/>
          </p:nvPicPr>
          <p:blipFill>
            <a:blip r:embed="rId7"/>
            <a:stretch>
              <a:fillRect/>
            </a:stretch>
          </p:blipFill>
          <p:spPr>
            <a:xfrm flipH="1">
              <a:off x="6034773" y="361454"/>
              <a:ext cx="1561775" cy="1561775"/>
            </a:xfrm>
            <a:prstGeom prst="rect">
              <a:avLst/>
            </a:prstGeom>
          </p:spPr>
        </p:pic>
      </p:grpSp>
      <p:pic>
        <p:nvPicPr>
          <p:cNvPr id="12" name="Picture 11"/>
          <p:cNvPicPr>
            <a:picLocks noChangeAspect="1"/>
          </p:cNvPicPr>
          <p:nvPr/>
        </p:nvPicPr>
        <p:blipFill>
          <a:blip r:embed="rId7"/>
          <a:stretch>
            <a:fillRect/>
          </a:stretch>
        </p:blipFill>
        <p:spPr>
          <a:xfrm flipH="1">
            <a:off x="6755061" y="3654515"/>
            <a:ext cx="1561775" cy="1561775"/>
          </a:xfrm>
          <a:prstGeom prst="rect">
            <a:avLst/>
          </a:prstGeom>
        </p:spPr>
      </p:pic>
      <p:pic>
        <p:nvPicPr>
          <p:cNvPr id="13" name="Picture 12"/>
          <p:cNvPicPr>
            <a:picLocks noChangeAspect="1"/>
          </p:cNvPicPr>
          <p:nvPr/>
        </p:nvPicPr>
        <p:blipFill>
          <a:blip r:embed="rId7"/>
          <a:stretch>
            <a:fillRect/>
          </a:stretch>
        </p:blipFill>
        <p:spPr>
          <a:xfrm flipH="1">
            <a:off x="8742417" y="3074313"/>
            <a:ext cx="1561775" cy="1561775"/>
          </a:xfrm>
          <a:prstGeom prst="rect">
            <a:avLst/>
          </a:prstGeom>
        </p:spPr>
      </p:pic>
      <p:sp>
        <p:nvSpPr>
          <p:cNvPr id="14" name="TextBox 13"/>
          <p:cNvSpPr txBox="1"/>
          <p:nvPr/>
        </p:nvSpPr>
        <p:spPr>
          <a:xfrm>
            <a:off x="204616" y="4583017"/>
            <a:ext cx="4744744" cy="2062103"/>
          </a:xfrm>
          <a:prstGeom prst="rect">
            <a:avLst/>
          </a:prstGeom>
          <a:noFill/>
        </p:spPr>
        <p:txBody>
          <a:bodyPr wrap="square" rtlCol="0">
            <a:spAutoFit/>
          </a:bodyPr>
          <a:lstStyle/>
          <a:p>
            <a:r>
              <a:rPr lang="en-US" sz="3200" dirty="0" smtClean="0"/>
              <a:t>Diapause Genotype:</a:t>
            </a:r>
            <a:endParaRPr lang="en-US" sz="3200" dirty="0"/>
          </a:p>
          <a:p>
            <a:pPr marL="285750" indent="-285750">
              <a:buFont typeface="Arial" charset="0"/>
              <a:buChar char="•"/>
            </a:pPr>
            <a:r>
              <a:rPr lang="en-US" sz="3200" dirty="0" smtClean="0"/>
              <a:t>Metabolic rate</a:t>
            </a:r>
          </a:p>
          <a:p>
            <a:pPr marL="285750" indent="-285750">
              <a:buFont typeface="Arial" charset="0"/>
              <a:buChar char="•"/>
            </a:pPr>
            <a:r>
              <a:rPr lang="en-US" sz="3200" dirty="0" smtClean="0"/>
              <a:t>Developmental Stage</a:t>
            </a:r>
          </a:p>
          <a:p>
            <a:pPr marL="285750" indent="-285750">
              <a:buFont typeface="Arial" charset="0"/>
              <a:buChar char="•"/>
            </a:pPr>
            <a:r>
              <a:rPr lang="en-US" sz="3200" dirty="0" smtClean="0"/>
              <a:t>Length of diapause</a:t>
            </a:r>
            <a:endParaRPr lang="en-US" sz="3200" dirty="0"/>
          </a:p>
        </p:txBody>
      </p:sp>
    </p:spTree>
    <p:extLst>
      <p:ext uri="{BB962C8B-B14F-4D97-AF65-F5344CB8AC3E}">
        <p14:creationId xmlns:p14="http://schemas.microsoft.com/office/powerpoint/2010/main" val="15996102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081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val="126005524"/>
              </p:ext>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ext uri="{D42A27DB-BD31-4B8C-83A1-F6EECF244321}">
                <p14:modId xmlns:p14="http://schemas.microsoft.com/office/powerpoint/2010/main" val="803382584"/>
              </p:ext>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44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18177</TotalTime>
  <Words>2309</Words>
  <Application>Microsoft Macintosh PowerPoint</Application>
  <PresentationFormat>Widescreen</PresentationFormat>
  <Paragraphs>751</Paragraphs>
  <Slides>98</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Calibri</vt:lpstr>
      <vt:lpstr>Lucida Console</vt:lpstr>
      <vt:lpstr>msgothic</vt:lpstr>
      <vt:lpstr>Wingdings</vt:lpstr>
      <vt:lpstr>Arial</vt:lpstr>
      <vt:lpstr>Office Theme</vt:lpstr>
      <vt:lpstr>Relationship Between Diapause Preparation and Diapause Length:  A possible target for European corn borer management</vt:lpstr>
      <vt:lpstr>PowerPoint Presentation</vt:lpstr>
      <vt:lpstr>Seasonal variation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Percent pupation graph </vt:lpstr>
      <vt:lpstr>Treatment Effects Wet Mass Accumulation</vt:lpstr>
      <vt:lpstr>Genotype Effects Wet Mass Accumulation by Strain</vt:lpstr>
      <vt:lpstr>Genotype Effects Wet Mass Depletion</vt:lpstr>
      <vt:lpstr>Genotype Effects Dry Mass Accumulation</vt:lpstr>
      <vt:lpstr>Genotype Effects Dry Mass Accumulation </vt:lpstr>
      <vt:lpstr>Genotype Effects Dry Mass Depletion</vt:lpstr>
      <vt:lpstr>Genotype Effects Lean Mass Accumulation</vt:lpstr>
      <vt:lpstr>Genotype Effects Lean Mass by Strain</vt:lpstr>
      <vt:lpstr>Genotype Effects Lean Mass Depletion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460</cp:revision>
  <dcterms:modified xsi:type="dcterms:W3CDTF">2018-10-01T04:33:42Z</dcterms:modified>
</cp:coreProperties>
</file>